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70" r:id="rId12"/>
    <p:sldId id="265" r:id="rId13"/>
    <p:sldId id="271" r:id="rId14"/>
    <p:sldId id="266" r:id="rId15"/>
    <p:sldId id="267" r:id="rId16"/>
    <p:sldId id="272" r:id="rId17"/>
    <p:sldId id="268" r:id="rId18"/>
    <p:sldId id="273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11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654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63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8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62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936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38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18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32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22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384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E53B7-8B12-4420-BD50-DC3B94005A69}" type="datetimeFigureOut">
              <a:rPr lang="zh-CN" altLang="en-US" smtClean="0"/>
              <a:t>2016/1/2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43041B-7302-4034-8EBC-CC1227BF12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mp.weixin.qq.com/s?__biz=MjM5NjAwNzA5OQ==&amp;mid=10000225&amp;idx=4&amp;sn=d5fc8033e5f206f1ef98860c24eba2ec" TargetMode="External"/><Relationship Id="rId2" Type="http://schemas.openxmlformats.org/officeDocument/2006/relationships/hyperlink" Target="http://www.guokr.com/article/437316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amazon.com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forum.miercn.com/huanqiu/thread_479659_1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/>
              <a:t>8.1  </a:t>
            </a:r>
            <a:r>
              <a:rPr lang="zh-CN" altLang="en-US" sz="2800" dirty="0" smtClean="0"/>
              <a:t>密封的瓶装生命</a:t>
            </a:r>
            <a:endParaRPr lang="en-US" altLang="zh-CN" sz="2800" dirty="0" smtClean="0"/>
          </a:p>
          <a:p>
            <a:r>
              <a:rPr lang="en-US" altLang="zh-CN" sz="2800" dirty="0" smtClean="0"/>
              <a:t>8.2  </a:t>
            </a:r>
            <a:r>
              <a:rPr lang="zh-CN" altLang="en-US" sz="2800" dirty="0" smtClean="0"/>
              <a:t>邮购盖亚</a:t>
            </a:r>
            <a:endParaRPr lang="en-US" altLang="zh-CN" sz="2800" dirty="0" smtClean="0"/>
          </a:p>
          <a:p>
            <a:r>
              <a:rPr lang="en-US" altLang="zh-CN" sz="2800" dirty="0" smtClean="0"/>
              <a:t>8.3  </a:t>
            </a:r>
            <a:r>
              <a:rPr lang="zh-CN" altLang="en-US" sz="2800" dirty="0" smtClean="0"/>
              <a:t>人与绿藻息息相关</a:t>
            </a:r>
            <a:endParaRPr lang="en-US" altLang="zh-CN" sz="2800" dirty="0" smtClean="0"/>
          </a:p>
          <a:p>
            <a:r>
              <a:rPr lang="en-US" altLang="zh-CN" sz="2800" dirty="0" smtClean="0"/>
              <a:t>8.4  </a:t>
            </a:r>
            <a:r>
              <a:rPr lang="zh-CN" altLang="en-US" sz="2800" dirty="0" smtClean="0"/>
              <a:t>巨大的生态技术玻璃球</a:t>
            </a:r>
            <a:endParaRPr lang="en-US" altLang="zh-CN" sz="2800" dirty="0" smtClean="0"/>
          </a:p>
          <a:p>
            <a:r>
              <a:rPr lang="en-US" altLang="zh-CN" sz="2800" dirty="0" smtClean="0"/>
              <a:t>8.5  </a:t>
            </a:r>
            <a:r>
              <a:rPr lang="zh-CN" altLang="en-US" sz="2800" dirty="0" smtClean="0"/>
              <a:t>在持久的混沌中进行的实验</a:t>
            </a:r>
            <a:endParaRPr lang="en-US" altLang="zh-CN" sz="2800" dirty="0" smtClean="0"/>
          </a:p>
          <a:p>
            <a:r>
              <a:rPr lang="en-US" altLang="zh-CN" sz="2800" dirty="0" smtClean="0"/>
              <a:t>8.6  </a:t>
            </a:r>
            <a:r>
              <a:rPr lang="zh-CN" altLang="en-US" sz="2800" dirty="0" smtClean="0"/>
              <a:t>另外一种合成生态系统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83158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8.3 </a:t>
            </a:r>
            <a:r>
              <a:rPr lang="zh-CN" altLang="en-US" sz="2800" dirty="0" smtClean="0"/>
              <a:t>人与绿藻息息相关</a:t>
            </a:r>
            <a:endParaRPr lang="en-US" altLang="zh-CN" sz="1600" dirty="0" smtClean="0"/>
          </a:p>
          <a:p>
            <a:endParaRPr lang="en-US" altLang="zh-CN" sz="2800" dirty="0" smtClean="0"/>
          </a:p>
          <a:p>
            <a:r>
              <a:rPr lang="zh-CN" altLang="en-US" sz="2000" dirty="0" smtClean="0"/>
              <a:t>虾</a:t>
            </a:r>
            <a:r>
              <a:rPr lang="en-US" altLang="zh-CN" sz="2000" dirty="0" smtClean="0"/>
              <a:t>~</a:t>
            </a:r>
            <a:r>
              <a:rPr lang="zh-CN" altLang="en-US" sz="2000" dirty="0" smtClean="0"/>
              <a:t>水藻   </a:t>
            </a:r>
            <a:r>
              <a:rPr lang="en-US" altLang="zh-CN" sz="2000" dirty="0" smtClean="0"/>
              <a:t>VS   </a:t>
            </a:r>
            <a:r>
              <a:rPr lang="zh-CN" altLang="en-US" sz="2000" dirty="0" smtClean="0"/>
              <a:t>人</a:t>
            </a:r>
            <a:r>
              <a:rPr lang="en-US" altLang="zh-CN" sz="2000" dirty="0" smtClean="0"/>
              <a:t>~</a:t>
            </a:r>
            <a:r>
              <a:rPr lang="zh-CN" altLang="en-US" sz="2000" dirty="0" smtClean="0"/>
              <a:t>水藻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 smtClean="0"/>
              <a:t>1961</a:t>
            </a:r>
            <a:r>
              <a:rPr lang="zh-CN" altLang="en-US" sz="2000" dirty="0" smtClean="0"/>
              <a:t>年，莫斯科的叶夫根尼</a:t>
            </a:r>
            <a:r>
              <a:rPr lang="en-US" altLang="zh-CN" sz="2000" dirty="0"/>
              <a:t>·</a:t>
            </a:r>
            <a:r>
              <a:rPr lang="zh-CN" altLang="en-US" sz="2000" dirty="0" smtClean="0"/>
              <a:t>舍甫列夫 </a:t>
            </a:r>
            <a:r>
              <a:rPr lang="en-US" altLang="zh-CN" sz="2000" dirty="0" smtClean="0"/>
              <a:t>--</a:t>
            </a:r>
            <a:r>
              <a:rPr lang="zh-CN" altLang="en-US" sz="2000" dirty="0"/>
              <a:t>铁</a:t>
            </a:r>
            <a:r>
              <a:rPr lang="zh-CN" altLang="en-US" sz="2000" dirty="0" smtClean="0"/>
              <a:t>匣子：“人</a:t>
            </a:r>
            <a:r>
              <a:rPr lang="en-US" altLang="zh-CN" sz="2000" dirty="0" smtClean="0"/>
              <a:t>~</a:t>
            </a:r>
            <a:r>
              <a:rPr lang="zh-CN" altLang="en-US" sz="2000" dirty="0"/>
              <a:t>八加仑的</a:t>
            </a:r>
            <a:r>
              <a:rPr lang="zh-CN" altLang="en-US" sz="2000" dirty="0" smtClean="0"/>
              <a:t>绿藻”，坚持了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天，氧气与二氧化碳的循环尚可，但</a:t>
            </a:r>
            <a:r>
              <a:rPr lang="zh-CN" altLang="en-US" sz="2000" dirty="0"/>
              <a:t>甲烷、氢化硫以及</a:t>
            </a:r>
            <a:r>
              <a:rPr lang="zh-CN" altLang="en-US" sz="2000" dirty="0" smtClean="0"/>
              <a:t>氨气却使</a:t>
            </a:r>
            <a:r>
              <a:rPr lang="zh-CN" altLang="en-US" sz="2000" dirty="0"/>
              <a:t>铁</a:t>
            </a:r>
            <a:r>
              <a:rPr lang="zh-CN" altLang="en-US" sz="2000" dirty="0" smtClean="0"/>
              <a:t>匣子里充满恶臭。</a:t>
            </a:r>
            <a:endParaRPr lang="en-US" altLang="zh-CN" sz="2000" dirty="0" smtClean="0"/>
          </a:p>
          <a:p>
            <a:endParaRPr lang="en-US" altLang="zh-CN" sz="2000" dirty="0">
              <a:latin typeface="Century Schoolbook" panose="02040604050505020304" pitchFamily="18" charset="0"/>
            </a:endParaRPr>
          </a:p>
          <a:p>
            <a:r>
              <a:rPr lang="zh-CN" altLang="en-US" sz="2000" dirty="0" smtClean="0"/>
              <a:t>前苏联科学家：狗</a:t>
            </a:r>
            <a:r>
              <a:rPr lang="zh-CN" altLang="en-US" sz="2000" dirty="0"/>
              <a:t>和</a:t>
            </a:r>
            <a:r>
              <a:rPr lang="zh-CN" altLang="en-US" sz="2000" dirty="0" smtClean="0"/>
              <a:t>老鼠在</a:t>
            </a:r>
            <a:r>
              <a:rPr lang="zh-CN" altLang="en-US" sz="2000" dirty="0"/>
              <a:t>绿藻系统中生存最长七天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>
              <a:latin typeface="Century Schoolbook" panose="02040604050505020304" pitchFamily="18" charset="0"/>
            </a:endParaRPr>
          </a:p>
          <a:p>
            <a:r>
              <a:rPr lang="zh-CN" altLang="en-US" sz="2000" dirty="0"/>
              <a:t>美国空军航空医学学院把一</a:t>
            </a:r>
            <a:r>
              <a:rPr lang="zh-CN" altLang="en-US" sz="2000" dirty="0" smtClean="0"/>
              <a:t>只猴子</a:t>
            </a:r>
            <a:r>
              <a:rPr lang="zh-CN" altLang="en-US" sz="2000" dirty="0"/>
              <a:t>关进了由绿藻制造的大气里五十个小时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 smtClean="0">
              <a:latin typeface="Century Schoolbook" panose="02040604050505020304" pitchFamily="18" charset="0"/>
            </a:endParaRPr>
          </a:p>
          <a:p>
            <a:r>
              <a:rPr lang="zh-CN" altLang="en-US" sz="2000" dirty="0" smtClean="0"/>
              <a:t>舍甫列夫一个人和小球藻在</a:t>
            </a:r>
            <a:r>
              <a:rPr lang="zh-CN" altLang="en-US" sz="2000" dirty="0"/>
              <a:t>更大密封室</a:t>
            </a:r>
            <a:r>
              <a:rPr lang="zh-CN" altLang="en-US" sz="2000" dirty="0" smtClean="0"/>
              <a:t>里</a:t>
            </a:r>
            <a:r>
              <a:rPr lang="zh-CN" altLang="en-US" sz="2000" dirty="0"/>
              <a:t>生存</a:t>
            </a:r>
            <a:r>
              <a:rPr lang="zh-CN" altLang="en-US" sz="2000" dirty="0" smtClean="0"/>
              <a:t>三十天。（甲烷在十二天后稳定）</a:t>
            </a:r>
            <a:endParaRPr lang="en-US" altLang="zh-CN" sz="2000" dirty="0" smtClean="0"/>
          </a:p>
          <a:p>
            <a:endParaRPr lang="en-US" altLang="zh-CN" sz="2000" dirty="0">
              <a:latin typeface="Century Schoolbook" panose="02040604050505020304" pitchFamily="18" charset="0"/>
            </a:endParaRPr>
          </a:p>
          <a:p>
            <a:r>
              <a:rPr lang="en-US" altLang="zh-CN" sz="2000" dirty="0" smtClean="0"/>
              <a:t>1972</a:t>
            </a:r>
            <a:r>
              <a:rPr lang="zh-CN" altLang="en-US" sz="2000" dirty="0" smtClean="0"/>
              <a:t>年，俄国人的生物圈</a:t>
            </a:r>
            <a:r>
              <a:rPr lang="zh-CN" altLang="en-US" sz="2000" dirty="0"/>
              <a:t>三</a:t>
            </a:r>
            <a:r>
              <a:rPr lang="zh-CN" altLang="en-US" sz="2000" dirty="0" smtClean="0"/>
              <a:t>号。</a:t>
            </a:r>
            <a:endParaRPr lang="en-US" altLang="zh-CN" sz="2000" dirty="0" smtClean="0"/>
          </a:p>
          <a:p>
            <a:endParaRPr lang="en-US" altLang="zh-CN" sz="2000" dirty="0">
              <a:latin typeface="Century Schoolbook" panose="02040604050505020304" pitchFamily="18" charset="0"/>
            </a:endParaRPr>
          </a:p>
          <a:p>
            <a:r>
              <a:rPr lang="en-US" altLang="zh-CN" sz="2000" dirty="0"/>
              <a:t>1977</a:t>
            </a:r>
            <a:r>
              <a:rPr lang="zh-CN" altLang="en-US" sz="2000" dirty="0"/>
              <a:t>年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NASA</a:t>
            </a:r>
            <a:r>
              <a:rPr lang="zh-CN" altLang="en-US" sz="2000" dirty="0"/>
              <a:t>发起</a:t>
            </a:r>
            <a:r>
              <a:rPr lang="zh-CN" altLang="en-US" sz="2000" dirty="0" smtClean="0"/>
              <a:t>了</a:t>
            </a:r>
            <a:r>
              <a:rPr lang="zh-CN" altLang="en-US" sz="2000" dirty="0"/>
              <a:t>受控生态</a:t>
            </a:r>
            <a:r>
              <a:rPr lang="zh-CN" altLang="en-US" sz="2000" dirty="0" smtClean="0"/>
              <a:t>生命保障系统</a:t>
            </a:r>
            <a:r>
              <a:rPr lang="en-US" altLang="zh-CN" sz="2000" dirty="0" smtClean="0"/>
              <a:t>—</a:t>
            </a:r>
            <a:r>
              <a:rPr lang="zh-CN" altLang="en-US" sz="2000" dirty="0" smtClean="0"/>
              <a:t>虾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藻组合。</a:t>
            </a:r>
            <a:endParaRPr lang="en-US" altLang="zh-CN" sz="2000" dirty="0" smtClean="0"/>
          </a:p>
          <a:p>
            <a:endParaRPr lang="en-US" altLang="zh-CN" sz="2000" dirty="0">
              <a:latin typeface="Century Schoolbook" panose="02040604050505020304" pitchFamily="18" charset="0"/>
            </a:endParaRPr>
          </a:p>
          <a:p>
            <a:r>
              <a:rPr lang="en-US" altLang="zh-CN" sz="2000" dirty="0"/>
              <a:t>1986</a:t>
            </a:r>
            <a:r>
              <a:rPr lang="zh-CN" altLang="en-US" sz="2000" dirty="0"/>
              <a:t>年，</a:t>
            </a:r>
            <a:r>
              <a:rPr lang="en-US" altLang="zh-CN" sz="2000" dirty="0"/>
              <a:t>NASA</a:t>
            </a:r>
            <a:r>
              <a:rPr lang="zh-CN" altLang="en-US" sz="2000" dirty="0"/>
              <a:t>启动了面包板</a:t>
            </a:r>
            <a:r>
              <a:rPr lang="zh-CN" altLang="en-US" sz="2000" dirty="0" smtClean="0"/>
              <a:t>计划。随后准备通过</a:t>
            </a:r>
            <a:r>
              <a:rPr lang="zh-CN" altLang="en-US" sz="2000" dirty="0"/>
              <a:t>超密集</a:t>
            </a:r>
            <a:r>
              <a:rPr lang="zh-CN" altLang="en-US" sz="2000" dirty="0" smtClean="0"/>
              <a:t>栽培，实现食物供给。</a:t>
            </a:r>
            <a:endParaRPr lang="en-US" altLang="zh-CN" sz="2000" dirty="0" smtClean="0"/>
          </a:p>
          <a:p>
            <a:r>
              <a:rPr lang="zh-CN" altLang="en-US" sz="2000" dirty="0" smtClean="0">
                <a:latin typeface="Century Schoolbook" panose="02040604050505020304" pitchFamily="18" charset="0"/>
              </a:rPr>
              <a:t>“受控” </a:t>
            </a:r>
            <a:r>
              <a:rPr lang="en-US" altLang="zh-CN" sz="2000" dirty="0" smtClean="0">
                <a:latin typeface="Century Schoolbook" panose="02040604050505020304" pitchFamily="18" charset="0"/>
              </a:rPr>
              <a:t>VS </a:t>
            </a:r>
            <a:r>
              <a:rPr lang="zh-CN" altLang="en-US" sz="2000" dirty="0" smtClean="0">
                <a:latin typeface="Century Schoolbook" panose="02040604050505020304" pitchFamily="18" charset="0"/>
              </a:rPr>
              <a:t>“失控”（“受控”的工作方式进展缓慢且过于简单。）</a:t>
            </a:r>
            <a:endParaRPr lang="en-US" altLang="zh-CN" sz="2000" dirty="0" smtClean="0">
              <a:latin typeface="Century Schoolbook" panose="02040604050505020304" pitchFamily="18" charset="0"/>
            </a:endParaRPr>
          </a:p>
        </p:txBody>
      </p:sp>
      <p:pic>
        <p:nvPicPr>
          <p:cNvPr id="2050" name="Picture 2" descr="C:\Users\IBM\Desktop\素材\a04c4d0a19d8bc3eed16857a818ba61ea9d345b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21179"/>
            <a:ext cx="2369443" cy="157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60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8.1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密封的瓶装生命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8.2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邮购盖亚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8.3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人与绿藻息息相关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/>
              <a:t>8.4  </a:t>
            </a:r>
            <a:r>
              <a:rPr lang="zh-CN" altLang="en-US" sz="2800" dirty="0" smtClean="0"/>
              <a:t>巨大的生态技术玻璃球</a:t>
            </a:r>
            <a:endParaRPr lang="en-US" altLang="zh-CN" sz="2800" dirty="0" smtClean="0"/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8.5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在持久的混沌中进行的实验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8.6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另外一种合成生态系统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9540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8.4 </a:t>
            </a:r>
            <a:r>
              <a:rPr lang="zh-CN" altLang="en-US" sz="2800" dirty="0" smtClean="0"/>
              <a:t>巨大</a:t>
            </a:r>
            <a:r>
              <a:rPr lang="zh-CN" altLang="en-US" sz="2800" dirty="0"/>
              <a:t>的生态技术玻璃球</a:t>
            </a:r>
            <a:endParaRPr lang="en-US" altLang="zh-CN" sz="2000" dirty="0" smtClean="0">
              <a:latin typeface="Century Schoolbook" panose="02040604050505020304" pitchFamily="18" charset="0"/>
            </a:endParaRPr>
          </a:p>
        </p:txBody>
      </p:sp>
      <p:pic>
        <p:nvPicPr>
          <p:cNvPr id="3074" name="Picture 2" descr="C:\Users\IBM\Desktop\素材\14393797735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937" y="-4564"/>
            <a:ext cx="2653063" cy="40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270" y="1391865"/>
            <a:ext cx="620393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1982</a:t>
            </a:r>
            <a:r>
              <a:rPr lang="zh-CN" altLang="en-US" dirty="0"/>
              <a:t>年，在法国开的一次</a:t>
            </a:r>
            <a:r>
              <a:rPr lang="zh-CN" altLang="en-US" dirty="0" smtClean="0"/>
              <a:t>会议</a:t>
            </a:r>
            <a:r>
              <a:rPr lang="zh-CN" altLang="en-US" dirty="0"/>
              <a:t>上，霍斯展示了一个透明球体太空飞船的</a:t>
            </a:r>
            <a:r>
              <a:rPr lang="zh-CN" altLang="en-US" dirty="0" smtClean="0"/>
              <a:t>实体</a:t>
            </a:r>
            <a:r>
              <a:rPr lang="zh-CN" altLang="en-US" dirty="0"/>
              <a:t>模型。这个玻璃球里面有花园、公寓，还有</a:t>
            </a:r>
          </a:p>
          <a:p>
            <a:r>
              <a:rPr lang="zh-CN" altLang="en-US" dirty="0"/>
              <a:t>一个承接瀑布的水潭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与</a:t>
            </a:r>
            <a:r>
              <a:rPr lang="en-US" altLang="zh-CN" dirty="0" smtClean="0"/>
              <a:t>NASA</a:t>
            </a:r>
            <a:r>
              <a:rPr lang="zh-CN" altLang="en-US" dirty="0" smtClean="0"/>
              <a:t>的“受控”系统不同，这个人造方舟拟采用自组织的方式建立。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这个团体名为</a:t>
            </a:r>
            <a:r>
              <a:rPr lang="en-US" altLang="zh-CN" dirty="0" smtClean="0"/>
              <a:t>--</a:t>
            </a:r>
            <a:r>
              <a:rPr lang="zh-CN" altLang="en-US" dirty="0" smtClean="0"/>
              <a:t>太空</a:t>
            </a:r>
            <a:r>
              <a:rPr lang="zh-CN" altLang="en-US" dirty="0"/>
              <a:t>生物圈</a:t>
            </a:r>
            <a:r>
              <a:rPr lang="zh-CN" altLang="en-US" dirty="0" smtClean="0"/>
              <a:t>企业（</a:t>
            </a:r>
            <a:r>
              <a:rPr lang="en-US" altLang="zh-CN" dirty="0" smtClean="0"/>
              <a:t>SBV</a:t>
            </a:r>
            <a:r>
              <a:rPr lang="zh-CN" altLang="en-US" dirty="0" smtClean="0"/>
              <a:t>），</a:t>
            </a:r>
            <a:r>
              <a:rPr lang="en-US" altLang="zh-CN" dirty="0" smtClean="0"/>
              <a:t>1988</a:t>
            </a:r>
            <a:r>
              <a:rPr lang="zh-CN" altLang="en-US" dirty="0" smtClean="0"/>
              <a:t>年，研究者将多种生物“扔”进去，使其自组织成新的生物圈。（貌似空气至少会好一些）人类开始延长在其中的生活时间，可达三周左右。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1988</a:t>
            </a:r>
            <a:r>
              <a:rPr lang="zh-CN" altLang="en-US" dirty="0" smtClean="0"/>
              <a:t>年，追加</a:t>
            </a:r>
            <a:r>
              <a:rPr lang="en-US" altLang="zh-CN" dirty="0" smtClean="0"/>
              <a:t>1</a:t>
            </a:r>
            <a:r>
              <a:rPr lang="zh-CN" altLang="en-US" dirty="0" smtClean="0"/>
              <a:t>亿美元，启动生物圈</a:t>
            </a:r>
            <a:r>
              <a:rPr lang="en-US" altLang="zh-CN" dirty="0" smtClean="0"/>
              <a:t>2</a:t>
            </a:r>
            <a:r>
              <a:rPr lang="zh-CN" altLang="en-US" dirty="0" smtClean="0"/>
              <a:t>号项目。</a:t>
            </a:r>
            <a:endParaRPr lang="en-US" altLang="zh-CN" dirty="0" smtClean="0"/>
          </a:p>
          <a:p>
            <a:r>
              <a:rPr lang="zh-CN" altLang="en-US" dirty="0" smtClean="0"/>
              <a:t>（生物圈</a:t>
            </a:r>
            <a:r>
              <a:rPr lang="en-US" altLang="zh-CN" dirty="0" smtClean="0"/>
              <a:t>1</a:t>
            </a:r>
            <a:r>
              <a:rPr lang="zh-CN" altLang="en-US" dirty="0" smtClean="0"/>
              <a:t>号是指地球）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85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8.1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密封的瓶装生命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8.2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邮购盖亚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8.3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人与绿藻息息相关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8.4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巨大的生态技术玻璃球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/>
              <a:t>8.5  </a:t>
            </a:r>
            <a:r>
              <a:rPr lang="zh-CN" altLang="en-US" sz="2800" dirty="0" smtClean="0"/>
              <a:t>在持久的混沌中进行的实验</a:t>
            </a:r>
            <a:endParaRPr lang="en-US" altLang="zh-CN" sz="2800" dirty="0" smtClean="0"/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8.6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另外一种合成生态系统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95409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8.5 </a:t>
            </a:r>
            <a:r>
              <a:rPr lang="zh-CN" altLang="en-US" sz="2800" dirty="0" smtClean="0"/>
              <a:t>在</a:t>
            </a:r>
            <a:r>
              <a:rPr lang="zh-CN" altLang="en-US" sz="2800" dirty="0"/>
              <a:t>持久的混沌中进行的实验</a:t>
            </a:r>
            <a:endParaRPr lang="en-US" altLang="zh-CN" sz="2000" dirty="0" smtClean="0">
              <a:latin typeface="Century Schoolbook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270" y="1124744"/>
            <a:ext cx="897573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生物圈</a:t>
            </a:r>
            <a:r>
              <a:rPr lang="en-US" altLang="zh-CN" sz="2400" dirty="0"/>
              <a:t>2</a:t>
            </a:r>
            <a:r>
              <a:rPr lang="zh-CN" altLang="en-US" sz="2400" dirty="0" smtClean="0"/>
              <a:t>号：</a:t>
            </a:r>
            <a:endParaRPr lang="en-US" altLang="zh-CN" sz="2400" dirty="0" smtClean="0"/>
          </a:p>
          <a:p>
            <a:endParaRPr lang="en-US" altLang="zh-CN" sz="2400" dirty="0">
              <a:hlinkClick r:id="rId2"/>
            </a:endParaRPr>
          </a:p>
          <a:p>
            <a:r>
              <a:rPr lang="en-US" altLang="zh-CN" dirty="0" smtClean="0">
                <a:hlinkClick r:id="rId2"/>
              </a:rPr>
              <a:t>http</a:t>
            </a:r>
            <a:r>
              <a:rPr lang="en-US" altLang="zh-CN" dirty="0">
                <a:hlinkClick r:id="rId2"/>
              </a:rPr>
              <a:t>://www.guokr.com/article/437316</a:t>
            </a:r>
            <a:r>
              <a:rPr lang="en-US" altLang="zh-CN" dirty="0" smtClean="0">
                <a:hlinkClick r:id="rId2"/>
              </a:rPr>
              <a:t>/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>
                <a:hlinkClick r:id="rId3"/>
              </a:rPr>
              <a:t>http://mp.weixin.qq.com/s?__biz=MjM5NjAwNzA5OQ==&amp;</a:t>
            </a:r>
            <a:r>
              <a:rPr lang="en-US" altLang="zh-CN" dirty="0" smtClean="0">
                <a:hlinkClick r:id="rId3"/>
              </a:rPr>
              <a:t>mid=10000225&amp;idx=4&amp;sn=d5fc8033e5f206f1ef98860c24eba2ec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在选择物种种类、数量，以启动最初的生物多样性上有挑战性。几个科学家坐在一起，开始扮演诺亚的角色，但这对人类的智慧和知识能力都构成了极大的挑战。</a:t>
            </a:r>
            <a:endParaRPr lang="en-US" altLang="zh-CN" dirty="0" smtClean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4098" name="Picture 2" descr="C:\Users\IBM\Desktop\素材\20140321135023-18297007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15" y="0"/>
            <a:ext cx="3739785" cy="24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IBM\Desktop\素材\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03636"/>
            <a:ext cx="4736940" cy="255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IBM\Desktop\素材\7810750_980x1200_0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940" y="4303636"/>
            <a:ext cx="4407060" cy="255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021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8.5 </a:t>
            </a:r>
            <a:r>
              <a:rPr lang="zh-CN" altLang="en-US" sz="2800" dirty="0" smtClean="0"/>
              <a:t>在</a:t>
            </a:r>
            <a:r>
              <a:rPr lang="zh-CN" altLang="en-US" sz="2800" dirty="0"/>
              <a:t>持久的混沌中进行的实验</a:t>
            </a:r>
            <a:endParaRPr lang="en-US" altLang="zh-CN" sz="2000" dirty="0" smtClean="0">
              <a:latin typeface="Century Schoolbook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8270" y="1124744"/>
            <a:ext cx="897573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生物圈</a:t>
            </a:r>
            <a:r>
              <a:rPr lang="en-US" altLang="zh-CN" sz="2400" dirty="0"/>
              <a:t>2</a:t>
            </a:r>
            <a:r>
              <a:rPr lang="zh-CN" altLang="en-US" sz="2400" dirty="0" smtClean="0"/>
              <a:t>号：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en-US" altLang="zh-CN" sz="2000" dirty="0" smtClean="0"/>
              <a:t>1991</a:t>
            </a:r>
            <a:r>
              <a:rPr lang="zh-CN" altLang="en-US" sz="2000" dirty="0"/>
              <a:t>年</a:t>
            </a:r>
            <a:r>
              <a:rPr lang="en-US" altLang="zh-CN" sz="2000" dirty="0"/>
              <a:t>9</a:t>
            </a:r>
            <a:r>
              <a:rPr lang="zh-CN" altLang="en-US" sz="2000" dirty="0"/>
              <a:t>月</a:t>
            </a:r>
            <a:r>
              <a:rPr lang="en-US" altLang="zh-CN" sz="2000" dirty="0"/>
              <a:t>26</a:t>
            </a:r>
            <a:r>
              <a:rPr lang="zh-CN" altLang="en-US" sz="2000" dirty="0"/>
              <a:t>日，生物圈</a:t>
            </a:r>
            <a:r>
              <a:rPr lang="en-US" altLang="zh-CN" sz="2000" dirty="0"/>
              <a:t>2</a:t>
            </a:r>
            <a:r>
              <a:rPr lang="zh-CN" altLang="en-US" sz="2000" dirty="0"/>
              <a:t>号的大门被关闭，</a:t>
            </a:r>
            <a:r>
              <a:rPr lang="en-US" altLang="zh-CN" sz="2000" dirty="0"/>
              <a:t>8</a:t>
            </a:r>
            <a:r>
              <a:rPr lang="zh-CN" altLang="en-US" sz="2000" dirty="0"/>
              <a:t>名生物圈人，全部装备了类似电影</a:t>
            </a:r>
            <a:r>
              <a:rPr lang="en-US" altLang="zh-CN" sz="2000" dirty="0"/>
              <a:t>《</a:t>
            </a:r>
            <a:r>
              <a:rPr lang="zh-CN" altLang="en-US" sz="2000" dirty="0"/>
              <a:t>星际迷航</a:t>
            </a:r>
            <a:r>
              <a:rPr lang="en-US" altLang="zh-CN" sz="2000" dirty="0"/>
              <a:t>》</a:t>
            </a:r>
            <a:r>
              <a:rPr lang="zh-CN" altLang="en-US" sz="2000" dirty="0"/>
              <a:t>中的制服，要在里面封闭生活两年之久。</a:t>
            </a:r>
            <a:r>
              <a:rPr lang="zh-CN" altLang="en-US" sz="1600" dirty="0"/>
              <a:t>图片来源</a:t>
            </a:r>
            <a:r>
              <a:rPr lang="zh-CN" altLang="en-US" sz="1600" dirty="0" smtClean="0"/>
              <a:t>：</a:t>
            </a:r>
            <a:r>
              <a:rPr lang="en-US" altLang="zh-CN" sz="1600" dirty="0" smtClean="0"/>
              <a:t>photobucket.com</a:t>
            </a:r>
          </a:p>
          <a:p>
            <a:endParaRPr lang="en-US" altLang="zh-CN" sz="1600" dirty="0"/>
          </a:p>
          <a:p>
            <a:r>
              <a:rPr lang="zh-CN" altLang="en-US" sz="2000" dirty="0" smtClean="0"/>
              <a:t>可惜的是，</a:t>
            </a:r>
            <a:r>
              <a:rPr lang="en-US" altLang="zh-CN" sz="2000" dirty="0" smtClean="0"/>
              <a:t>2007</a:t>
            </a:r>
            <a:r>
              <a:rPr lang="zh-CN" altLang="en-US" sz="2000" dirty="0" smtClean="0"/>
              <a:t>年之后，生物圈</a:t>
            </a:r>
            <a:r>
              <a:rPr lang="en-US" altLang="zh-CN" sz="2000" dirty="0"/>
              <a:t>2</a:t>
            </a:r>
            <a:r>
              <a:rPr lang="zh-CN" altLang="en-US" sz="2000" dirty="0"/>
              <a:t>号就跟一个观光胜地差不多。实验都被搁置了。</a:t>
            </a:r>
            <a:endParaRPr lang="en-US" altLang="zh-CN" sz="2000" dirty="0"/>
          </a:p>
          <a:p>
            <a:endParaRPr lang="en-US" altLang="zh-CN" dirty="0" smtClean="0"/>
          </a:p>
          <a:p>
            <a:r>
              <a:rPr lang="zh-CN" altLang="en-US" dirty="0" smtClean="0"/>
              <a:t>掌握生态系统中所有的细节，以及决定它进化成什么样子，是无法做到的事情。应当把控制权交出去。这才符合合成生态学的原则。</a:t>
            </a:r>
            <a:endParaRPr lang="zh-CN" altLang="en-US" dirty="0"/>
          </a:p>
        </p:txBody>
      </p:sp>
      <p:pic>
        <p:nvPicPr>
          <p:cNvPr id="4098" name="Picture 2" descr="C:\Users\IBM\Desktop\素材\20140321135023-1829700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215" y="0"/>
            <a:ext cx="3739785" cy="2434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IBM\Desktop\素材\VI_taciWwVHowuA2FmthTGG65BEJILt_DgoPdxgNu8j0AQAASwEAAEp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762500" cy="315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07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8.1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密封的瓶装生命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8.2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邮购盖亚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8.3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人与绿藻息息相关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8.4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巨大的生态技术玻璃球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8.5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在持久的混沌中进行的实验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/>
              <a:t>8.6  </a:t>
            </a:r>
            <a:r>
              <a:rPr lang="zh-CN" altLang="en-US" sz="2800" dirty="0" smtClean="0"/>
              <a:t>另外一种合成生态系统</a:t>
            </a:r>
            <a:endParaRPr lang="en-US" altLang="zh-CN" sz="2800" dirty="0" smtClean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9540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8.6</a:t>
            </a:r>
            <a:r>
              <a:rPr lang="zh-CN" altLang="en-US" sz="2800" dirty="0"/>
              <a:t>另外一种合成生态系统</a:t>
            </a:r>
            <a:endParaRPr lang="en-US" altLang="zh-CN" sz="2000" dirty="0" smtClean="0">
              <a:latin typeface="Century Schoolbook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908720"/>
            <a:ext cx="902938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生物圈二号是一种合成的生态系统</a:t>
            </a:r>
            <a:r>
              <a:rPr lang="zh-CN" altLang="en-US" dirty="0" smtClean="0"/>
              <a:t>，</a:t>
            </a:r>
            <a:r>
              <a:rPr lang="zh-CN" altLang="en-US" dirty="0"/>
              <a:t>把早已经存在的东西</a:t>
            </a:r>
            <a:r>
              <a:rPr lang="zh-CN" altLang="en-US" dirty="0" smtClean="0"/>
              <a:t>进行了复制。但实际上，有另一种合成生态，也即，</a:t>
            </a:r>
            <a:r>
              <a:rPr lang="zh-CN" altLang="en-US" dirty="0"/>
              <a:t>人类早期的整个</a:t>
            </a:r>
            <a:r>
              <a:rPr lang="zh-CN" altLang="en-US" dirty="0" smtClean="0"/>
              <a:t>活动</a:t>
            </a:r>
            <a:r>
              <a:rPr lang="zh-CN" altLang="en-US" dirty="0"/>
              <a:t>已经在荒野打造出了一种</a:t>
            </a:r>
            <a:r>
              <a:rPr lang="zh-CN" altLang="en-US" dirty="0" smtClean="0"/>
              <a:t>“人工”生态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康奈尔大学的爱德华</a:t>
            </a:r>
            <a:r>
              <a:rPr lang="en-US" altLang="zh-CN" dirty="0"/>
              <a:t>·</a:t>
            </a:r>
            <a:r>
              <a:rPr lang="zh-CN" altLang="en-US" dirty="0"/>
              <a:t>密尔斯</a:t>
            </a:r>
            <a:r>
              <a:rPr lang="zh-CN" altLang="en-US" dirty="0" smtClean="0"/>
              <a:t>已经</a:t>
            </a:r>
            <a:r>
              <a:rPr lang="zh-CN" altLang="en-US" dirty="0"/>
              <a:t>在北美五大湖中识别出了一百三十六种</a:t>
            </a:r>
            <a:r>
              <a:rPr lang="zh-CN" altLang="en-US" dirty="0" smtClean="0"/>
              <a:t>来自欧洲</a:t>
            </a:r>
            <a:r>
              <a:rPr lang="zh-CN" altLang="en-US" dirty="0"/>
              <a:t>、太平洋和其他地方的鱼，它们已经在</a:t>
            </a:r>
            <a:r>
              <a:rPr lang="zh-CN" altLang="en-US" dirty="0" smtClean="0"/>
              <a:t>五大湖</a:t>
            </a:r>
            <a:r>
              <a:rPr lang="zh-CN" altLang="en-US" dirty="0"/>
              <a:t>地区兴旺发达了。“也许五大湖地区绝大</a:t>
            </a:r>
          </a:p>
          <a:p>
            <a:r>
              <a:rPr lang="zh-CN" altLang="en-US" dirty="0"/>
              <a:t>多数的生物量其实都是外来的”，</a:t>
            </a:r>
            <a:r>
              <a:rPr lang="zh-CN" altLang="en-US" dirty="0" smtClean="0"/>
              <a:t>密尔斯</a:t>
            </a:r>
            <a:r>
              <a:rPr lang="zh-CN" altLang="en-US" dirty="0"/>
              <a:t>说</a:t>
            </a:r>
            <a:r>
              <a:rPr lang="zh-CN" altLang="en-US" dirty="0" smtClean="0"/>
              <a:t>，</a:t>
            </a:r>
            <a:r>
              <a:rPr lang="zh-CN" altLang="en-US" dirty="0"/>
              <a:t>“它现在已经是一个十足的人造系统了”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也许生物圈二号这个大玻璃瓶</a:t>
            </a:r>
            <a:r>
              <a:rPr lang="zh-CN" altLang="en-US" dirty="0" smtClean="0"/>
              <a:t>能够</a:t>
            </a:r>
            <a:r>
              <a:rPr lang="zh-CN" altLang="en-US" dirty="0"/>
              <a:t>教会我们如何人工地演化出一种有用的、</a:t>
            </a:r>
            <a:r>
              <a:rPr lang="zh-CN" altLang="en-US" dirty="0" smtClean="0"/>
              <a:t>破坏性</a:t>
            </a:r>
            <a:r>
              <a:rPr lang="zh-CN" altLang="en-US" dirty="0"/>
              <a:t>更小的合成生态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创造生物圈的时候要记住：</a:t>
            </a:r>
          </a:p>
          <a:p>
            <a:r>
              <a:rPr lang="zh-CN" altLang="en-US" dirty="0"/>
              <a:t>◆　微生物做绝大部分的工作。</a:t>
            </a:r>
          </a:p>
          <a:p>
            <a:r>
              <a:rPr lang="zh-CN" altLang="en-US" dirty="0"/>
              <a:t>◆　土壤是有机体。它是活的。它会</a:t>
            </a:r>
            <a:r>
              <a:rPr lang="zh-CN" altLang="en-US" dirty="0" smtClean="0"/>
              <a:t>呼吸</a:t>
            </a:r>
            <a:r>
              <a:rPr lang="zh-CN" altLang="en-US" dirty="0"/>
              <a:t>。</a:t>
            </a:r>
          </a:p>
          <a:p>
            <a:r>
              <a:rPr lang="zh-CN" altLang="en-US" dirty="0"/>
              <a:t>◆　创造</a:t>
            </a:r>
            <a:r>
              <a:rPr lang="en-US" altLang="zh-CN" dirty="0"/>
              <a:t>【</a:t>
            </a:r>
            <a:r>
              <a:rPr lang="zh-CN" altLang="en-US" dirty="0"/>
              <a:t>冗余</a:t>
            </a:r>
            <a:r>
              <a:rPr lang="en-US" altLang="zh-CN" dirty="0"/>
              <a:t>】</a:t>
            </a:r>
            <a:r>
              <a:rPr lang="zh-CN" altLang="en-US" dirty="0"/>
              <a:t>（多余）的食物网络。</a:t>
            </a:r>
          </a:p>
          <a:p>
            <a:r>
              <a:rPr lang="zh-CN" altLang="en-US" dirty="0"/>
              <a:t>◆　逐步地增加多样性。</a:t>
            </a:r>
          </a:p>
          <a:p>
            <a:r>
              <a:rPr lang="zh-CN" altLang="en-US" dirty="0"/>
              <a:t>◆　如果不能提供一种物理功能，就</a:t>
            </a:r>
            <a:r>
              <a:rPr lang="zh-CN" altLang="en-US" dirty="0" smtClean="0"/>
              <a:t>需要模拟</a:t>
            </a:r>
            <a:r>
              <a:rPr lang="zh-CN" altLang="en-US" dirty="0"/>
              <a:t>一个类似的功能。</a:t>
            </a:r>
          </a:p>
          <a:p>
            <a:r>
              <a:rPr lang="zh-CN" altLang="en-US" dirty="0"/>
              <a:t>◆　大气会传达整个系统的状态。</a:t>
            </a:r>
          </a:p>
          <a:p>
            <a:r>
              <a:rPr lang="zh-CN" altLang="en-US" dirty="0"/>
              <a:t>◆　聆听系统：看看它要去哪里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/>
              <a:t>所有的封闭系统都是会被</a:t>
            </a:r>
            <a:r>
              <a:rPr lang="zh-CN" altLang="en-US" dirty="0" smtClean="0"/>
              <a:t>打开</a:t>
            </a:r>
            <a:r>
              <a:rPr lang="zh-CN" altLang="en-US" dirty="0"/>
              <a:t>的，至少会出现泄露。我们可以肯定的是</a:t>
            </a:r>
            <a:r>
              <a:rPr lang="zh-CN" altLang="en-US" dirty="0" smtClean="0"/>
              <a:t>，无论</a:t>
            </a:r>
            <a:r>
              <a:rPr lang="zh-CN" altLang="en-US" dirty="0"/>
              <a:t>哪一个人工制造的封闭系统，都或早或</a:t>
            </a:r>
            <a:r>
              <a:rPr lang="zh-CN" altLang="en-US" dirty="0" smtClean="0"/>
              <a:t>晚地</a:t>
            </a:r>
            <a:r>
              <a:rPr lang="zh-CN" altLang="en-US" dirty="0"/>
              <a:t>会被打开。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40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6879" y="994073"/>
            <a:ext cx="892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Century Schoolbook" panose="02040604050505020304" pitchFamily="18" charset="0"/>
              </a:rPr>
              <a:t>讨论</a:t>
            </a:r>
            <a:endParaRPr lang="en-US" altLang="zh-CN" sz="3600" b="1" dirty="0" smtClean="0">
              <a:latin typeface="Century Schoolbook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2405787"/>
            <a:ext cx="80648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2015</a:t>
            </a:r>
            <a:r>
              <a:rPr lang="zh-CN" altLang="en-US" dirty="0" smtClean="0"/>
              <a:t>年，荷兰</a:t>
            </a:r>
            <a:r>
              <a:rPr lang="zh-CN" altLang="en-US" dirty="0"/>
              <a:t>“火星一号”公司打算在</a:t>
            </a:r>
            <a:r>
              <a:rPr lang="en-US" altLang="zh-CN" dirty="0"/>
              <a:t>2023</a:t>
            </a:r>
            <a:r>
              <a:rPr lang="zh-CN" altLang="en-US" dirty="0"/>
              <a:t>年把首批移民送往</a:t>
            </a:r>
            <a:r>
              <a:rPr lang="zh-CN" altLang="en-US" dirty="0" smtClean="0"/>
              <a:t>火星，它们表示</a:t>
            </a:r>
            <a:r>
              <a:rPr lang="zh-CN" altLang="en-US" dirty="0"/>
              <a:t>目前已经有超过</a:t>
            </a:r>
            <a:r>
              <a:rPr lang="en-US" altLang="zh-CN" dirty="0"/>
              <a:t>10</a:t>
            </a:r>
            <a:r>
              <a:rPr lang="zh-CN" altLang="en-US" dirty="0"/>
              <a:t>万人报名参加他们的单程火星之</a:t>
            </a:r>
            <a:r>
              <a:rPr lang="zh-CN" altLang="en-US" dirty="0" smtClean="0"/>
              <a:t>旅</a:t>
            </a:r>
            <a:r>
              <a:rPr lang="en-US" altLang="zh-CN" dirty="0" smtClean="0"/>
              <a:t>……</a:t>
            </a:r>
          </a:p>
          <a:p>
            <a:pPr marL="342900" indent="-342900">
              <a:buAutoNum type="arabicPeriod"/>
            </a:pPr>
            <a:endParaRPr lang="en-US" altLang="zh-CN" dirty="0"/>
          </a:p>
          <a:p>
            <a:r>
              <a:rPr lang="zh-CN" altLang="en-US" dirty="0"/>
              <a:t>如何在火星上建一个密封的、自给自足的生态系统是最大的</a:t>
            </a:r>
            <a:r>
              <a:rPr lang="zh-CN" altLang="en-US" dirty="0" smtClean="0"/>
              <a:t>难题</a:t>
            </a:r>
            <a:r>
              <a:rPr lang="en-US" altLang="zh-CN" dirty="0" smtClean="0"/>
              <a:t>……</a:t>
            </a:r>
          </a:p>
          <a:p>
            <a:endParaRPr lang="en-US" altLang="zh-CN" dirty="0"/>
          </a:p>
          <a:p>
            <a:r>
              <a:rPr lang="zh-CN" altLang="en-US" b="1" dirty="0" smtClean="0"/>
              <a:t>你</a:t>
            </a:r>
            <a:r>
              <a:rPr lang="zh-CN" altLang="en-US" b="1" dirty="0"/>
              <a:t>觉得</a:t>
            </a:r>
            <a:r>
              <a:rPr lang="zh-CN" altLang="en-US" b="1" dirty="0" smtClean="0"/>
              <a:t>“火星之旅”靠谱</a:t>
            </a:r>
            <a:r>
              <a:rPr lang="zh-CN" altLang="en-US" b="1" dirty="0" smtClean="0"/>
              <a:t>吗？为什么？</a:t>
            </a:r>
            <a:endParaRPr lang="en-US" altLang="zh-CN" b="1" dirty="0" smtClean="0"/>
          </a:p>
          <a:p>
            <a:endParaRPr lang="en-US" altLang="zh-CN" dirty="0"/>
          </a:p>
        </p:txBody>
      </p:sp>
      <p:pic>
        <p:nvPicPr>
          <p:cNvPr id="1026" name="Picture 2" descr="C:\Users\IBM\Desktop\素材\01745D6A169D15E13FB3D7230FA4D7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39" y="-27384"/>
            <a:ext cx="3648061" cy="204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2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2634" y="670907"/>
            <a:ext cx="8928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Century Schoolbook" panose="02040604050505020304" pitchFamily="18" charset="0"/>
              </a:rPr>
              <a:t>讨论</a:t>
            </a:r>
            <a:endParaRPr lang="en-US" altLang="zh-CN" sz="3600" b="1" dirty="0" smtClean="0">
              <a:latin typeface="Century Schoolbook" panose="020406040505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4372" y="2327969"/>
            <a:ext cx="823606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2. </a:t>
            </a:r>
            <a:r>
              <a:rPr lang="zh-CN" altLang="en-US" dirty="0" smtClean="0"/>
              <a:t>盖</a:t>
            </a:r>
            <a:r>
              <a:rPr lang="zh-CN" altLang="en-US" dirty="0"/>
              <a:t>亚假说，即地球生命体和非生命体形成了一个可互相作用的复杂系统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盖亚意识：地球上所有的生物共同组成的一个意识。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盖亚假说的核心思想是认为地球是一个生命有机体。</a:t>
            </a:r>
            <a:r>
              <a:rPr lang="en-US" altLang="zh-CN" dirty="0"/>
              <a:t>James Lovelock</a:t>
            </a:r>
            <a:r>
              <a:rPr lang="zh-CN" altLang="en-US" dirty="0"/>
              <a:t>说过：“地球是活着的！”，而且地球本身就是一个巨大的有机体，具有自我调节的能力，为了这个有机体的健康，假如她的内在出现了一些对她有害的因素，“盖亚”本身具有一种反制回馈的机能，能够将那些有害的因素去除掉。何以见得呢</a:t>
            </a:r>
            <a:r>
              <a:rPr lang="zh-CN" altLang="en-US" dirty="0" smtClean="0"/>
              <a:t>？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b="1" dirty="0" smtClean="0"/>
              <a:t>你对</a:t>
            </a:r>
            <a:r>
              <a:rPr lang="zh-CN" altLang="en-US" b="1" dirty="0"/>
              <a:t>盖亚</a:t>
            </a:r>
            <a:r>
              <a:rPr lang="zh-CN" altLang="en-US" b="1" dirty="0" smtClean="0"/>
              <a:t>假说如何评论？同意这种说法吗？它有怎样的现实意义呢？</a:t>
            </a:r>
            <a:endParaRPr lang="en-US" altLang="zh-CN" b="1" dirty="0"/>
          </a:p>
          <a:p>
            <a:endParaRPr lang="en-US" altLang="zh-CN" b="1" dirty="0" smtClean="0"/>
          </a:p>
          <a:p>
            <a:endParaRPr lang="en-US" altLang="zh-CN" dirty="0"/>
          </a:p>
        </p:txBody>
      </p:sp>
      <p:pic>
        <p:nvPicPr>
          <p:cNvPr id="1026" name="Picture 2" descr="C:\Users\IBM\Desktop\素材\01745D6A169D15E13FB3D7230FA4D7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939" y="-27384"/>
            <a:ext cx="3648061" cy="204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14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/>
              <a:t>8.1  </a:t>
            </a:r>
            <a:r>
              <a:rPr lang="zh-CN" altLang="en-US" sz="2800" dirty="0" smtClean="0"/>
              <a:t>密封的瓶装生命</a:t>
            </a:r>
            <a:endParaRPr lang="en-US" altLang="zh-CN" sz="2800" dirty="0" smtClean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8.2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邮购盖亚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8.3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人与绿藻息息相关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8.4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巨大的生态技术玻璃球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8.5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在持久的混沌中进行的实验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8.6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另外一种合成生态系统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7406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8149" y="404665"/>
            <a:ext cx="72422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8.1  </a:t>
            </a:r>
            <a:r>
              <a:rPr lang="zh-CN" altLang="en-US" sz="2800" dirty="0" smtClean="0"/>
              <a:t>密封的瓶装生命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800" dirty="0" smtClean="0"/>
              <a:t>Steinhart Aquarium--</a:t>
            </a:r>
            <a:r>
              <a:rPr lang="zh-CN" altLang="en-US" sz="2800" dirty="0" smtClean="0"/>
              <a:t>斯坦哈特水族馆</a:t>
            </a:r>
            <a:endParaRPr lang="en-US" altLang="zh-CN" sz="2800" dirty="0" smtClean="0"/>
          </a:p>
          <a:p>
            <a:r>
              <a:rPr lang="zh-CN" altLang="en-US" sz="2400" dirty="0" smtClean="0"/>
              <a:t>珊瑚礁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及其种类庞大的生物群</a:t>
            </a:r>
            <a:endParaRPr lang="zh-CN" altLang="en-US" sz="2800" dirty="0"/>
          </a:p>
        </p:txBody>
      </p:sp>
      <p:pic>
        <p:nvPicPr>
          <p:cNvPr id="1026" name="Picture 2" descr="C:\Users\IBM\Desktop\素材\672807b4gx6Dt1eBLsfeb&amp;6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7"/>
            <a:ext cx="3707904" cy="231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BM\Desktop\素材\672807b4gx6Dt0dfb4o54&amp;6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32856"/>
            <a:ext cx="3707904" cy="231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IBM\Desktop\素材\672807b4gx6Dt05gLWK86&amp;6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013" y="4509120"/>
            <a:ext cx="3687365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IBM\Desktop\素材\672807b4gx6Dt0aPaFnf5&amp;69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09119"/>
            <a:ext cx="3707904" cy="231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90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8148" y="774571"/>
            <a:ext cx="853834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8.1  </a:t>
            </a:r>
            <a:r>
              <a:rPr lang="zh-CN" altLang="en-US" sz="2800" dirty="0" smtClean="0"/>
              <a:t>密封的瓶装生命</a:t>
            </a:r>
            <a:endParaRPr lang="en-US" altLang="zh-CN" sz="2800" dirty="0" smtClean="0"/>
          </a:p>
          <a:p>
            <a:endParaRPr lang="en-US" altLang="zh-CN" sz="2400" dirty="0"/>
          </a:p>
          <a:p>
            <a:r>
              <a:rPr lang="zh-CN" altLang="en-US" sz="2400" dirty="0" smtClean="0"/>
              <a:t>如何维系</a:t>
            </a:r>
            <a:r>
              <a:rPr lang="zh-CN" altLang="en-US" sz="3200" b="1" dirty="0" smtClean="0"/>
              <a:t>珊瑚礁体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endParaRPr lang="en-US" altLang="zh-CN" sz="2400" dirty="0" smtClean="0"/>
          </a:p>
          <a:p>
            <a:r>
              <a:rPr lang="zh-CN" altLang="en-US" sz="2400" dirty="0"/>
              <a:t>金属卤素</a:t>
            </a:r>
            <a:r>
              <a:rPr lang="zh-CN" altLang="en-US" sz="2400" dirty="0" smtClean="0"/>
              <a:t>灯：每天</a:t>
            </a:r>
            <a:r>
              <a:rPr lang="zh-CN" altLang="en-US" sz="2400" dirty="0"/>
              <a:t>放射出十五个小时</a:t>
            </a:r>
            <a:r>
              <a:rPr lang="zh-CN" altLang="en-US" sz="2400" dirty="0" smtClean="0"/>
              <a:t>的“人工阳光”</a:t>
            </a:r>
            <a:endParaRPr lang="en-US" altLang="zh-CN" sz="2400" dirty="0" smtClean="0"/>
          </a:p>
          <a:p>
            <a:r>
              <a:rPr lang="zh-CN" altLang="en-US" sz="2400" dirty="0"/>
              <a:t>工业管道</a:t>
            </a:r>
            <a:r>
              <a:rPr lang="zh-CN" altLang="en-US" sz="2400" dirty="0" smtClean="0"/>
              <a:t>装置：一万六千</a:t>
            </a:r>
            <a:r>
              <a:rPr lang="zh-CN" altLang="en-US" sz="2400" dirty="0"/>
              <a:t>加仑的再生</a:t>
            </a:r>
            <a:r>
              <a:rPr lang="zh-CN" altLang="en-US" sz="2400" dirty="0" smtClean="0"/>
              <a:t>海水，已过滤，富含氧。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zh-CN" altLang="en-US" sz="2400" dirty="0" smtClean="0"/>
              <a:t>在建立之初，更为困难：</a:t>
            </a:r>
            <a:endParaRPr lang="en-US" altLang="zh-CN" sz="2400" dirty="0" smtClean="0"/>
          </a:p>
          <a:p>
            <a:r>
              <a:rPr lang="en-US" altLang="zh-CN" sz="2400" dirty="0" smtClean="0"/>
              <a:t>1 </a:t>
            </a:r>
            <a:r>
              <a:rPr lang="zh-CN" altLang="en-US" sz="2400" dirty="0" smtClean="0"/>
              <a:t>添加微生物的顺序十分重要，得到原型珊瑚培养液，获得成型群落（一年时间）；</a:t>
            </a:r>
            <a:endParaRPr lang="en-US" altLang="zh-CN" sz="2400" dirty="0" smtClean="0"/>
          </a:p>
          <a:p>
            <a:r>
              <a:rPr lang="en-US" altLang="zh-CN" sz="2400" dirty="0" smtClean="0"/>
              <a:t>2</a:t>
            </a:r>
            <a:r>
              <a:rPr lang="zh-CN" altLang="en-US" sz="2400" dirty="0" smtClean="0"/>
              <a:t>在物质上形成自我维持系统，不必再进行喂食（五年时间）；</a:t>
            </a:r>
            <a:endParaRPr lang="en-US" altLang="zh-CN" sz="2400" dirty="0" smtClean="0"/>
          </a:p>
          <a:p>
            <a:r>
              <a:rPr lang="en-US" altLang="zh-CN" sz="2400" dirty="0" smtClean="0"/>
              <a:t>3 </a:t>
            </a:r>
            <a:r>
              <a:rPr lang="zh-CN" altLang="en-US" sz="2400" dirty="0" smtClean="0"/>
              <a:t>提供能量，维系自我生物圈；</a:t>
            </a:r>
            <a:endParaRPr lang="en-US" altLang="zh-CN" sz="2400" dirty="0" smtClean="0"/>
          </a:p>
          <a:p>
            <a:r>
              <a:rPr lang="en-US" altLang="zh-CN" sz="2400" dirty="0" smtClean="0"/>
              <a:t>4 </a:t>
            </a:r>
            <a:r>
              <a:rPr lang="zh-CN" altLang="en-US" sz="2400" dirty="0" smtClean="0"/>
              <a:t>不断演化（原先占主导地位的微生物消失，新的微生物成了主力军）。</a:t>
            </a:r>
            <a:endParaRPr lang="en-US" altLang="zh-CN" sz="2400" dirty="0"/>
          </a:p>
          <a:p>
            <a:endParaRPr lang="zh-CN" altLang="en-US" sz="2800" dirty="0"/>
          </a:p>
        </p:txBody>
      </p:sp>
      <p:pic>
        <p:nvPicPr>
          <p:cNvPr id="2050" name="Picture 2" descr="C:\Users\IBM\Desktop\素材\672807b4gx6DsZEMILv11&amp;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438" y="781803"/>
            <a:ext cx="2592288" cy="161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580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8148" y="774571"/>
            <a:ext cx="853834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8.1  </a:t>
            </a:r>
            <a:r>
              <a:rPr lang="zh-CN" altLang="en-US" sz="2800" dirty="0" smtClean="0"/>
              <a:t>密封的瓶装生命</a:t>
            </a:r>
            <a:endParaRPr lang="en-US" altLang="zh-CN" sz="2800" dirty="0" smtClean="0"/>
          </a:p>
          <a:p>
            <a:endParaRPr lang="en-US" altLang="zh-CN" sz="2400" dirty="0"/>
          </a:p>
          <a:p>
            <a:r>
              <a:rPr lang="zh-CN" altLang="en-US" sz="2400" b="1" dirty="0" smtClean="0"/>
              <a:t>物质</a:t>
            </a:r>
            <a:r>
              <a:rPr lang="zh-CN" altLang="en-US" sz="2400" dirty="0" smtClean="0"/>
              <a:t>上封闭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自我维系</a:t>
            </a:r>
            <a:endParaRPr lang="en-US" altLang="zh-CN" sz="2400" dirty="0" smtClean="0"/>
          </a:p>
          <a:p>
            <a:r>
              <a:rPr lang="zh-CN" altLang="en-US" sz="2400" b="1" dirty="0" smtClean="0"/>
              <a:t>能量</a:t>
            </a:r>
            <a:r>
              <a:rPr lang="en-US" altLang="zh-CN" sz="2400" b="1" dirty="0" smtClean="0"/>
              <a:t>/</a:t>
            </a:r>
            <a:r>
              <a:rPr lang="zh-CN" altLang="en-US" sz="2400" b="1" dirty="0" smtClean="0"/>
              <a:t>信息</a:t>
            </a:r>
            <a:r>
              <a:rPr lang="zh-CN" altLang="en-US" sz="2400" dirty="0" smtClean="0"/>
              <a:t>上开放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电力维持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封闭生态系统</a:t>
            </a:r>
            <a:r>
              <a:rPr lang="en-US" altLang="zh-CN" sz="2400" dirty="0" smtClean="0"/>
              <a:t>=</a:t>
            </a:r>
            <a:r>
              <a:rPr lang="zh-CN" altLang="en-US" sz="2400" dirty="0" smtClean="0"/>
              <a:t>人造小型地球</a:t>
            </a:r>
            <a:endParaRPr lang="en-US" altLang="zh-CN" sz="2400" dirty="0" smtClean="0"/>
          </a:p>
          <a:p>
            <a:r>
              <a:rPr lang="zh-CN" altLang="en-US" sz="2400" dirty="0" smtClean="0"/>
              <a:t>（电力）</a:t>
            </a:r>
            <a:r>
              <a:rPr lang="en-US" altLang="zh-CN" sz="2400" dirty="0" smtClean="0"/>
              <a:t>---------</a:t>
            </a:r>
            <a:r>
              <a:rPr lang="zh-CN" altLang="en-US" sz="2400" dirty="0" smtClean="0"/>
              <a:t>（太阳能）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zh-CN" altLang="en-US" sz="2400" dirty="0" smtClean="0"/>
              <a:t>夏威夷大学的微生物学家克莱尔</a:t>
            </a:r>
            <a:r>
              <a:rPr lang="en-US" altLang="zh-CN" sz="2400" dirty="0" smtClean="0"/>
              <a:t>·</a:t>
            </a:r>
            <a:r>
              <a:rPr lang="zh-CN" altLang="en-US" sz="2400" dirty="0" smtClean="0"/>
              <a:t>福尔索姆认为：</a:t>
            </a:r>
            <a:endParaRPr lang="en-US" altLang="zh-CN" sz="2400" dirty="0" smtClean="0"/>
          </a:p>
          <a:p>
            <a:r>
              <a:rPr lang="zh-CN" altLang="en-US" sz="2400" dirty="0" smtClean="0"/>
              <a:t>任何一</a:t>
            </a:r>
            <a:r>
              <a:rPr lang="zh-CN" altLang="en-US" sz="2400" dirty="0"/>
              <a:t>种稳定的封闭生态系统的基础，基本上</a:t>
            </a:r>
            <a:r>
              <a:rPr lang="zh-CN" altLang="en-US" sz="2400" dirty="0" smtClean="0"/>
              <a:t>都是某种</a:t>
            </a:r>
            <a:r>
              <a:rPr lang="zh-CN" altLang="en-US" sz="2400" dirty="0"/>
              <a:t>微生物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zh-CN" altLang="en-US" sz="2400" dirty="0" smtClean="0"/>
              <a:t>因为微生物实现了</a:t>
            </a:r>
            <a:r>
              <a:rPr lang="en-US" altLang="zh-CN" sz="2400" dirty="0" smtClean="0"/>
              <a:t>—</a:t>
            </a:r>
            <a:r>
              <a:rPr lang="zh-CN" altLang="en-US" sz="2400" dirty="0" smtClean="0"/>
              <a:t>生物元素的闭环循环</a:t>
            </a:r>
            <a:endParaRPr lang="en-US" altLang="zh-CN" sz="2400" dirty="0" smtClean="0"/>
          </a:p>
          <a:p>
            <a:endParaRPr lang="en-US" altLang="zh-CN" sz="2400" dirty="0"/>
          </a:p>
          <a:p>
            <a:r>
              <a:rPr lang="zh-CN" altLang="en-US" sz="2400" dirty="0" smtClean="0"/>
              <a:t>也即，“是微生物，而不是红杉、蟋蟀或猩猩，进行了最大量的呼吸，产生了空气，供养了地球。”</a:t>
            </a:r>
            <a:endParaRPr lang="zh-CN" altLang="en-US" sz="2800" dirty="0"/>
          </a:p>
        </p:txBody>
      </p:sp>
      <p:pic>
        <p:nvPicPr>
          <p:cNvPr id="2050" name="Picture 2" descr="C:\Users\IBM\Desktop\素材\672807b4gx6DsZEMILv11&amp;6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438" y="781803"/>
            <a:ext cx="2592288" cy="161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38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8.1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密封的瓶装生命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/>
              <a:t>8.2  </a:t>
            </a:r>
            <a:r>
              <a:rPr lang="zh-CN" altLang="en-US" sz="2800" dirty="0" smtClean="0"/>
              <a:t>邮购盖亚</a:t>
            </a:r>
            <a:endParaRPr lang="en-US" altLang="zh-CN" sz="2800" dirty="0" smtClean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8.3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人与绿藻息息相关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8.4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巨大的生态技术玻璃球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8.5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在持久的混沌中进行的实验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8.6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另外一种合成生态系统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172929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5886" y="260648"/>
            <a:ext cx="8928991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8.2  </a:t>
            </a:r>
            <a:r>
              <a:rPr lang="zh-CN" altLang="en-US" sz="2800" dirty="0" smtClean="0"/>
              <a:t>邮购盖</a:t>
            </a:r>
            <a:r>
              <a:rPr lang="zh-CN" altLang="en-US" sz="2800" dirty="0"/>
              <a:t>亚</a:t>
            </a:r>
            <a:r>
              <a:rPr lang="zh-CN" altLang="en-US" sz="1600" dirty="0"/>
              <a:t>（希腊神话</a:t>
            </a:r>
            <a:r>
              <a:rPr lang="zh-CN" altLang="en-US" sz="1600" dirty="0" smtClean="0"/>
              <a:t>中的众</a:t>
            </a:r>
            <a:r>
              <a:rPr lang="zh-CN" altLang="en-US" sz="1600" dirty="0"/>
              <a:t>神之母</a:t>
            </a:r>
            <a:r>
              <a:rPr lang="zh-CN" altLang="en-US" sz="1600" dirty="0" smtClean="0"/>
              <a:t>，混沌</a:t>
            </a:r>
            <a:r>
              <a:rPr lang="zh-CN" altLang="en-US" sz="1600" dirty="0"/>
              <a:t>中诞生的第一位原始神。）</a:t>
            </a:r>
            <a:endParaRPr lang="en-US" altLang="zh-CN" sz="1600" dirty="0" smtClean="0"/>
          </a:p>
          <a:p>
            <a:endParaRPr lang="en-US" altLang="zh-CN" sz="2800" dirty="0" smtClean="0"/>
          </a:p>
          <a:p>
            <a:r>
              <a:rPr lang="en-US" altLang="zh-CN" sz="2000" dirty="0"/>
              <a:t>58262</a:t>
            </a:r>
            <a:r>
              <a:rPr lang="zh-CN" altLang="en-US" sz="2000" dirty="0"/>
              <a:t>号世界。</a:t>
            </a:r>
            <a:r>
              <a:rPr lang="zh-CN" altLang="en-US" sz="2000" dirty="0" smtClean="0"/>
              <a:t>我不必</a:t>
            </a:r>
            <a:r>
              <a:rPr lang="zh-CN" altLang="en-US" sz="2000" dirty="0"/>
              <a:t>为我的星球做什么，只要时不时地看看</a:t>
            </a:r>
            <a:r>
              <a:rPr lang="zh-CN" altLang="en-US" sz="2000" dirty="0" smtClean="0"/>
              <a:t>它。</a:t>
            </a:r>
            <a:endParaRPr lang="en-US" altLang="zh-CN" sz="2000" dirty="0" smtClean="0"/>
          </a:p>
          <a:p>
            <a:endParaRPr lang="en-US" altLang="zh-CN" sz="2000" dirty="0"/>
          </a:p>
          <a:p>
            <a:pPr algn="ctr"/>
            <a:r>
              <a:rPr lang="en-US" altLang="zh-CN" sz="2000" dirty="0" smtClean="0">
                <a:latin typeface="Century Schoolbook" panose="02040604050505020304" pitchFamily="18" charset="0"/>
              </a:rPr>
              <a:t>                                                                    -----</a:t>
            </a:r>
            <a:r>
              <a:rPr lang="en-US" altLang="zh-CN" sz="2000" dirty="0">
                <a:latin typeface="Century Schoolbook" panose="02040604050505020304" pitchFamily="18" charset="0"/>
              </a:rPr>
              <a:t>KK </a:t>
            </a:r>
          </a:p>
          <a:p>
            <a:r>
              <a:rPr lang="zh-CN" altLang="en-US" sz="2000" dirty="0"/>
              <a:t>小小的生态</a:t>
            </a:r>
            <a:r>
              <a:rPr lang="zh-CN" altLang="en-US" sz="2000" dirty="0" smtClean="0"/>
              <a:t>球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1980</a:t>
            </a:r>
            <a:r>
              <a:rPr lang="zh-CN" altLang="en-US" sz="2000" dirty="0"/>
              <a:t>年，</a:t>
            </a:r>
            <a:r>
              <a:rPr lang="en-US" altLang="zh-CN" sz="2000" dirty="0"/>
              <a:t>NASA</a:t>
            </a:r>
            <a:r>
              <a:rPr lang="zh-CN" altLang="en-US" sz="2000" dirty="0"/>
              <a:t>开始关注生态球项目，而后由福尔索姆（</a:t>
            </a:r>
            <a:r>
              <a:rPr lang="en-US" altLang="zh-CN" sz="2000" dirty="0"/>
              <a:t>DR. CLAIR FOLSOME</a:t>
            </a:r>
            <a:r>
              <a:rPr lang="zh-CN" altLang="en-US" sz="2000" dirty="0"/>
              <a:t>）和曹恒信（</a:t>
            </a:r>
            <a:r>
              <a:rPr lang="en-US" altLang="zh-CN" sz="2000" dirty="0"/>
              <a:t>DR. JOE HANSON</a:t>
            </a:r>
            <a:r>
              <a:rPr lang="zh-CN" altLang="en-US" sz="2000" dirty="0"/>
              <a:t>）发明了简单的自维持生态球（包含小型动物）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endParaRPr lang="en-US" altLang="zh-CN" sz="20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zh-CN" altLang="en-US" sz="2800" dirty="0" smtClean="0"/>
              <a:t>可维持十年（小虾平均活</a:t>
            </a:r>
            <a:r>
              <a:rPr lang="en-US" altLang="zh-CN" sz="2800" dirty="0" smtClean="0"/>
              <a:t>5</a:t>
            </a:r>
            <a:r>
              <a:rPr lang="zh-CN" altLang="en-US" sz="2800" dirty="0" smtClean="0"/>
              <a:t>年）</a:t>
            </a:r>
            <a:endParaRPr lang="en-US" altLang="zh-CN" sz="2800" dirty="0" smtClean="0"/>
          </a:p>
          <a:p>
            <a:endParaRPr lang="en-US" altLang="zh-CN" sz="2800" dirty="0"/>
          </a:p>
          <a:p>
            <a:r>
              <a:rPr lang="en-US" altLang="zh-CN" sz="2000" dirty="0" smtClean="0">
                <a:latin typeface="Century Schoolbook" panose="02040604050505020304" pitchFamily="18" charset="0"/>
                <a:hlinkClick r:id="rId2"/>
              </a:rPr>
              <a:t>http://www.amazon.com</a:t>
            </a:r>
            <a:r>
              <a:rPr lang="en-US" altLang="zh-CN" sz="2000" dirty="0" smtClean="0">
                <a:latin typeface="Century Schoolbook" panose="02040604050505020304" pitchFamily="18" charset="0"/>
              </a:rPr>
              <a:t>   Ecosphere</a:t>
            </a:r>
          </a:p>
        </p:txBody>
      </p:sp>
      <p:pic>
        <p:nvPicPr>
          <p:cNvPr id="3074" name="Picture 2" descr="C:\Users\IBM\Desktop\素材\41rVUsH+Pw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4623"/>
            <a:ext cx="1475655" cy="1777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IBM\Desktop\素材\51fCevgSYr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62" y="3284984"/>
            <a:ext cx="1772990" cy="191467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IBM\Desktop\素材\51UpYIolpr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42221"/>
            <a:ext cx="2952328" cy="342497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06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hlinkClick r:id="rId2"/>
              </a:rPr>
              <a:t>http://</a:t>
            </a:r>
            <a:r>
              <a:rPr lang="en-US" altLang="zh-CN" dirty="0" smtClean="0">
                <a:hlinkClick r:id="rId2"/>
              </a:rPr>
              <a:t>forum.miercn.com/huanqiu/thread_479659_1.html</a:t>
            </a:r>
            <a:endParaRPr lang="en-US" altLang="zh-CN" dirty="0" smtClean="0"/>
          </a:p>
          <a:p>
            <a:r>
              <a:rPr lang="zh-CN" altLang="en-US" b="1" dirty="0"/>
              <a:t>密封</a:t>
            </a:r>
            <a:r>
              <a:rPr lang="en-US" altLang="zh-CN" b="1" dirty="0"/>
              <a:t>40</a:t>
            </a:r>
            <a:r>
              <a:rPr lang="zh-CN" altLang="en-US" b="1" dirty="0"/>
              <a:t>年：瓶子里形成完整的生态系统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764704"/>
            <a:ext cx="597666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8.2  </a:t>
            </a:r>
            <a:r>
              <a:rPr lang="zh-CN" altLang="en-US" sz="2800" dirty="0"/>
              <a:t>邮购盖亚</a:t>
            </a:r>
            <a:endParaRPr lang="en-US" altLang="zh-CN" sz="2800" dirty="0"/>
          </a:p>
          <a:p>
            <a:endParaRPr lang="zh-CN" altLang="en-US" dirty="0"/>
          </a:p>
        </p:txBody>
      </p:sp>
      <p:pic>
        <p:nvPicPr>
          <p:cNvPr id="1026" name="Picture 2" descr="C:\Users\IBM\Desktop\素材\1540463225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84984"/>
            <a:ext cx="3843511" cy="345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IBM\Desktop\素材\1540462922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667" y="3573841"/>
            <a:ext cx="4558829" cy="288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814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1340768"/>
            <a:ext cx="511390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第八章  封闭系统</a:t>
            </a:r>
            <a:endParaRPr lang="en-US" altLang="zh-CN" sz="28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dirty="0"/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8.1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密封的瓶装生命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</a:rPr>
              <a:t>8.2  </a:t>
            </a:r>
            <a:r>
              <a:rPr lang="zh-CN" altLang="en-US" sz="2800" dirty="0" smtClean="0">
                <a:solidFill>
                  <a:schemeClr val="bg1">
                    <a:lumMod val="75000"/>
                  </a:schemeClr>
                </a:solidFill>
              </a:rPr>
              <a:t>邮购盖亚</a:t>
            </a:r>
            <a:endParaRPr lang="en-US" altLang="zh-CN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 smtClean="0"/>
              <a:t>8.3  </a:t>
            </a:r>
            <a:r>
              <a:rPr lang="zh-CN" altLang="en-US" sz="2800" dirty="0" smtClean="0"/>
              <a:t>人与绿藻息息相关</a:t>
            </a:r>
            <a:endParaRPr lang="en-US" altLang="zh-CN" sz="2800" dirty="0" smtClean="0"/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8.4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巨大的生态技术玻璃球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8.5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在持久的混沌中进行的实验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</a:rPr>
              <a:t>8.6  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</a:rPr>
              <a:t>另外一种合成生态系统</a:t>
            </a:r>
            <a:endParaRPr lang="en-US" altLang="zh-CN" sz="2800" dirty="0">
              <a:solidFill>
                <a:schemeClr val="bg1">
                  <a:lumMod val="75000"/>
                </a:schemeClr>
              </a:solidFill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69540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1473</Words>
  <Application>Microsoft Office PowerPoint</Application>
  <PresentationFormat>全屏显示(4:3)</PresentationFormat>
  <Paragraphs>190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IBM</dc:creator>
  <cp:lastModifiedBy>IBM</cp:lastModifiedBy>
  <cp:revision>27</cp:revision>
  <dcterms:created xsi:type="dcterms:W3CDTF">2016-01-01T05:15:37Z</dcterms:created>
  <dcterms:modified xsi:type="dcterms:W3CDTF">2016-01-02T11:41:54Z</dcterms:modified>
</cp:coreProperties>
</file>